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95"/>
  </p:notesMasterIdLst>
  <p:sldIdLst>
    <p:sldId id="256" r:id="rId4"/>
    <p:sldId id="261" r:id="rId5"/>
    <p:sldId id="273" r:id="rId6"/>
    <p:sldId id="306" r:id="rId7"/>
    <p:sldId id="307" r:id="rId8"/>
    <p:sldId id="309" r:id="rId9"/>
    <p:sldId id="310" r:id="rId10"/>
    <p:sldId id="311" r:id="rId11"/>
    <p:sldId id="312" r:id="rId12"/>
    <p:sldId id="280" r:id="rId13"/>
    <p:sldId id="313" r:id="rId14"/>
    <p:sldId id="315" r:id="rId15"/>
    <p:sldId id="316" r:id="rId16"/>
    <p:sldId id="317" r:id="rId17"/>
    <p:sldId id="314" r:id="rId18"/>
    <p:sldId id="318" r:id="rId19"/>
    <p:sldId id="319" r:id="rId20"/>
    <p:sldId id="324" r:id="rId21"/>
    <p:sldId id="325" r:id="rId22"/>
    <p:sldId id="322" r:id="rId23"/>
    <p:sldId id="330" r:id="rId24"/>
    <p:sldId id="331" r:id="rId25"/>
    <p:sldId id="332" r:id="rId26"/>
    <p:sldId id="333" r:id="rId27"/>
    <p:sldId id="321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23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27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29" r:id="rId70"/>
    <p:sldId id="373" r:id="rId71"/>
    <p:sldId id="374" r:id="rId72"/>
    <p:sldId id="375" r:id="rId73"/>
    <p:sldId id="376" r:id="rId74"/>
    <p:sldId id="377" r:id="rId75"/>
    <p:sldId id="378" r:id="rId76"/>
    <p:sldId id="326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7" r:id="rId86"/>
    <p:sldId id="388" r:id="rId87"/>
    <p:sldId id="389" r:id="rId88"/>
    <p:sldId id="390" r:id="rId89"/>
    <p:sldId id="391" r:id="rId90"/>
    <p:sldId id="392" r:id="rId91"/>
    <p:sldId id="393" r:id="rId92"/>
    <p:sldId id="394" r:id="rId93"/>
    <p:sldId id="262" r:id="rId9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30" autoAdjust="0"/>
    <p:restoredTop sz="84218" autoAdjust="0"/>
  </p:normalViewPr>
  <p:slideViewPr>
    <p:cSldViewPr>
      <p:cViewPr varScale="1">
        <p:scale>
          <a:sx n="103" d="100"/>
          <a:sy n="103" d="100"/>
        </p:scale>
        <p:origin x="-894" y="-9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REC-CSS1-961217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%EA%B7%B8%EB%9E%98%ED%94%BD%20%ED%88%B4" TargetMode="External"/><Relationship Id="rId5" Type="http://schemas.openxmlformats.org/officeDocument/2006/relationships/hyperlink" Target="http://www.w3.org/TR/CSS21/" TargetMode="External"/><Relationship Id="rId4" Type="http://schemas.openxmlformats.org/officeDocument/2006/relationships/hyperlink" Target="https://www.w3.org/TR/2008/REC-CSS2-20080411/changes.htm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fcourse.kr/html-course/div-%ED%83%9C%EA%B7%B8" TargetMode="External"/><Relationship Id="rId7" Type="http://schemas.openxmlformats.org/officeDocument/2006/relationships/hyperlink" Target="https://ofcourse.kr/html-course/i-%ED%83%9C%EA%B7%B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fcourse.kr/html-course/b-%ED%83%9C%EA%B7%B8" TargetMode="External"/><Relationship Id="rId5" Type="http://schemas.openxmlformats.org/officeDocument/2006/relationships/hyperlink" Target="https://ofcourse.kr/html-course/span-%ED%83%9C%EA%B7%B8" TargetMode="External"/><Relationship Id="rId4" Type="http://schemas.openxmlformats.org/officeDocument/2006/relationships/hyperlink" Target="https://ofcourse.kr/html-course/p-%ED%83%9C%EA%B7%B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공개일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1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1996-12-17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정식 명칭은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Level 1.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최초의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표준안이다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border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처음 추가되었다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자세한 사항은 문서를 참조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www.w3.org/TR/REC-CSS1-961217.html"/>
              </a:rPr>
              <a:t>#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2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1998-05-12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정식 명칭은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Level 2. :hover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여러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 inherit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처음 추가되었다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자세한 사항은 문서를 참조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www.w3.org/TR/2008/REC-CSS2-20080411/changes.html"/>
              </a:rPr>
              <a:t>#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2.1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2011-06-07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정식 명칭은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Level 2 Revision 1. CSS 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각종 오류를 수정한다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일종의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핫픽스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 표준안을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에서야 모두 지원한다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CSS 2.1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표준안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영문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://www.w3.org/TR/CSS21/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2.2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2016-04-12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정식 명칭은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Level 2 Revision 2.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아직 초안 단계이며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최신 표준안이 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논의 중이고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여기부터는 글자의 특수효과나 간단한 애니메이션도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구현할 수 있게 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브라우저들이 지원을 늘려와서 거의 표준화 되어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IE9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일부 기능을 지원한다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현재는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CSS3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애니메이션 기능과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 기능 정도는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(IE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구버전을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제외한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브라우저에서 표준으로 지원한다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그래픽 툴"/>
              </a:rPr>
              <a:t>그래픽 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볼 수 있는 혼합옵션까지도 지원한다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아직 표준안이 완성되지 않았기에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브라우저별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 범위가 다르다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논의 중에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3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디자인적 요소를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완전히 분리시켜 구조화된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만들어보자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0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하나의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엘리먼트에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다양한 효과가 영향력을 행사하려고 할 때 우선순위를 어떻게 설정하는가에 대한 규칙인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캐스캐이딩에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알아봅니다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54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&lt;div&gt;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&lt;p&gt;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태그 등이 이에 해당됩니다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가로 길이가 기본적으로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block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태그를 이어서 사용하면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줄바꿈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되어 보입니다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width, height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속성을 지정 할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레이아웃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주로 쓰입니다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&lt;span&gt;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&lt;b&gt;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&lt;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태그 등이 이에 해당됩니다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달리 줄 바꿈이 되지 않고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width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지정 할 수 없습니다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inline-block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중간 형태라고 볼 수 있는데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 바꿈이 되지 않지만 크기를 지정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Explorer 7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이하에서는 사용할 수 없으며 *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zoom: 1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속성을 사용하면 비슷하게 사용할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 중 하나입니다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9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=""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=""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928" y="2787774"/>
            <a:ext cx="5220072" cy="864096"/>
          </a:xfrm>
        </p:spPr>
        <p:txBody>
          <a:bodyPr/>
          <a:lstStyle/>
          <a:p>
            <a:pPr lvl="0"/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About CSS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928" y="3723878"/>
            <a:ext cx="3888432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28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 </a:t>
            </a: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조 김규정 김영동 김지윤 남천우 염창섭</a:t>
            </a:r>
            <a:endParaRPr lang="en-US" altLang="ko-KR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속성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Property of CSS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3895357" y="1594523"/>
            <a:ext cx="1340281" cy="134028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Diamond 4"/>
          <p:cNvSpPr/>
          <p:nvPr/>
        </p:nvSpPr>
        <p:spPr>
          <a:xfrm>
            <a:off x="3895357" y="3057894"/>
            <a:ext cx="1340281" cy="134028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Diamond 5"/>
          <p:cNvSpPr/>
          <p:nvPr/>
        </p:nvSpPr>
        <p:spPr>
          <a:xfrm>
            <a:off x="3150894" y="2322019"/>
            <a:ext cx="1340281" cy="1340281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Diamond 6"/>
          <p:cNvSpPr/>
          <p:nvPr/>
        </p:nvSpPr>
        <p:spPr>
          <a:xfrm>
            <a:off x="4660513" y="2322019"/>
            <a:ext cx="1340281" cy="1340281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Diamond 7"/>
          <p:cNvSpPr/>
          <p:nvPr/>
        </p:nvSpPr>
        <p:spPr>
          <a:xfrm>
            <a:off x="3629566" y="2561355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Diamond 8"/>
          <p:cNvSpPr/>
          <p:nvPr/>
        </p:nvSpPr>
        <p:spPr>
          <a:xfrm>
            <a:off x="4134693" y="3057894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Diamond 9"/>
          <p:cNvSpPr/>
          <p:nvPr/>
        </p:nvSpPr>
        <p:spPr>
          <a:xfrm>
            <a:off x="4660513" y="2561355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Diamond 10"/>
          <p:cNvSpPr/>
          <p:nvPr/>
        </p:nvSpPr>
        <p:spPr>
          <a:xfrm>
            <a:off x="4134693" y="2073195"/>
            <a:ext cx="861609" cy="86160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148859" y="2264663"/>
            <a:ext cx="2592288" cy="1322261"/>
            <a:chOff x="803639" y="3279157"/>
            <a:chExt cx="2059658" cy="1322261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10215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이용하면 </a:t>
              </a:r>
              <a:r>
                <a:rPr lang="ko-KR" altLang="en-US" sz="900" b="1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엘리먼트의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배경을 </a:t>
              </a:r>
              <a:r>
                <a:rPr lang="ko-KR" altLang="en-US" sz="900" b="1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지정할수있다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엘리먼트의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배경에 이미지나 색깔 등을 지정할 수 있는 속성이다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CSS3 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부터는 </a:t>
              </a:r>
              <a:r>
                <a:rPr lang="ko-KR" altLang="en-US" sz="900" b="1" dirty="0" err="1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포토샵이나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900" b="1" dirty="0" err="1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플래쉬로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해야 했던 작업도 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로 처리가 가능해졌습니다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이는 모션그래픽이라 부릅니다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en-US" altLang="ko-KR" sz="9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39" y="3279157"/>
              <a:ext cx="2059657" cy="3064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D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그래픽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6204" y="3076146"/>
            <a:ext cx="2592287" cy="1174790"/>
            <a:chOff x="803640" y="3362835"/>
            <a:chExt cx="2059657" cy="1174790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669302"/>
              <a:ext cx="2059657" cy="868323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에서 상속이란 특정 속성들이 부모 요소로부터 자식 요소로 전달되는 개념입니다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endParaRPr lang="en-US" altLang="ko-KR" sz="9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이것은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유전학에서 말하는 상속과 매우 흡사합니다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부모의 눈이 파란색이라면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자식들의 눈 또한 파란색일 확률이 높습니다</a:t>
              </a:r>
              <a:r>
                <a:rPr lang="en-US" altLang="ko-KR" sz="900" b="1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3064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B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상속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7883" y="3750261"/>
            <a:ext cx="2592287" cy="1017633"/>
            <a:chOff x="803640" y="3362835"/>
            <a:chExt cx="2059657" cy="1017633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665379"/>
              <a:ext cx="2059657" cy="71508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정보를 잘 정리 정돈해서 일관된 모습으로 보여지도록 하는 것은 디자인에서 매우 중요한 주제입니다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구획을 나누고 적절히 정보를 배치하는 것을 레이아웃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(layout)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이라고 합니다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9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3064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C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레이아웃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71600" y="1243107"/>
            <a:ext cx="2592287" cy="1328023"/>
            <a:chOff x="803640" y="3273395"/>
            <a:chExt cx="2059657" cy="1328023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102155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 처음 등장했을 때는 이미지를 표현하는 기능도 없었습니다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단지 문자만이 존재하는 미디어의 전부였습니다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그렇기 때문에 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에서 서체와 관련된 부분은 가장 유서 깊은 분야이면서 동시에 속성의 사용빈도도 가장 높습니다</a:t>
              </a:r>
              <a:r>
                <a:rPr lang="en-US" altLang="ko-KR" sz="9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9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273395"/>
              <a:ext cx="2059657" cy="3064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A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타이포그래피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40392" y="2668994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B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82695" y="2668994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D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2672" y="3138619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C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2672" y="2202748"/>
            <a:ext cx="55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A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Block Arc 14"/>
          <p:cNvSpPr/>
          <p:nvPr/>
        </p:nvSpPr>
        <p:spPr>
          <a:xfrm rot="16200000">
            <a:off x="4887489" y="1144129"/>
            <a:ext cx="450246" cy="45054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6096" y="1047551"/>
            <a:ext cx="3168351" cy="6129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비슷하게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 CSS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도 특정한 기능을 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하는 속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성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들이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미리 정의되어 있으며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 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이를 활용하여 태그의 스타일을 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빠르게 정의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할 수 있습니다</a:t>
            </a:r>
            <a:r>
              <a:rPr lang="en-US" altLang="ko-KR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79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font-size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css를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이용해서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font의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size를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변경하는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것에는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px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rem,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em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사용하게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됩니다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defTabSz="508000" eaLnBrk="0"/>
            <a:r>
              <a:rPr lang="en-US" altLang="ko-KR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Px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pixel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고정된 값을 가지고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있기때문에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사용자가 임의로 조정할 수 없으며 남은 두 속성을 알아봅니다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679248"/>
            <a:chOff x="6228184" y="1749861"/>
            <a:chExt cx="2592288" cy="1778028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129797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Rem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의 경우 최상위 태그 기준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즉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의 기본 폰트 크기인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16px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기준으로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1rem</a:t>
              </a:r>
              <a:r>
                <a:rPr lang="en-US" altLang="ko-KR" sz="11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일경우 16px에 1배를 한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값인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en-US" altLang="ko-KR" sz="11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16px, 2rem일경우 2배인 32px이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Rem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655356"/>
            <a:chOff x="6228184" y="1672389"/>
            <a:chExt cx="2592288" cy="1732571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128304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err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Em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의 경우 바로 위의 상위 태그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자신의 부모가 되는 태그의 크기에 비례하여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rem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과 같이 부모의 폰트 크기가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20px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일 때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2em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일 경우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20px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배를 한 값인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40px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로 표현이 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err="1" smtClean="0">
                  <a:solidFill>
                    <a:schemeClr val="tx1"/>
                  </a:solidFill>
                  <a:cs typeface="Arial" pitchFamily="34" charset="0"/>
                </a:rPr>
                <a:t>Em</a:t>
              </a:r>
              <a:endParaRPr lang="ko-KR" altLang="en-US" sz="1600" b="1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C:/Users/김규정/AppData/Roaming/PolarisOffice/ETemp/14740_24461400/fImage629398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6" y="1945938"/>
            <a:ext cx="1987047" cy="8434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C:/Users/김규정/AppData/Roaming/PolarisOffice/ETemp/14740_24461400/fImage237799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6" y="2835869"/>
            <a:ext cx="1990046" cy="3839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C:/Users/김규정/AppData/Roaming/PolarisOffice/ETemp/14740_24461400/fImage5136100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7" y="3527392"/>
            <a:ext cx="1990046" cy="8223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C:/Users/김규정/AppData/Roaming/PolarisOffice/ETemp/14740_24461400/fImage520716765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89407"/>
            <a:ext cx="2016224" cy="8008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C:/Users/김규정/AppData/Roaming/PolarisOffice/ETemp/14740_24461400/fImage4259168916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841432"/>
            <a:ext cx="2016224" cy="8107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 descr="C:/Users/김규정/AppData/Roaming/PolarisOffice/ETemp/14740_24461400/fImage6612169572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5" y="3721716"/>
            <a:ext cx="2016225" cy="6565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7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5" y="299109"/>
            <a:ext cx="2235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ont-family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      -weight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Font-family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글꼴을 지정하는 속성이며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508000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Font-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weight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폰트의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두께를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나타내는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117392"/>
            <a:chOff x="6228184" y="1749861"/>
            <a:chExt cx="2592288" cy="1183121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7030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글꼴과 만약 해당하는 글꼴이 없을 때 사용할 글꼴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폰트를 입력하여 사용하는 속성입니다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Font - family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655356"/>
            <a:chOff x="6228184" y="1672389"/>
            <a:chExt cx="2592288" cy="1732571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128304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Weight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는 두께를 나타내는 속성으로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100~900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까지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100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단위로 지정이 가능합니다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Lighter, normal, bold, bolder</a:t>
              </a:r>
              <a:r>
                <a:rPr lang="ko-KR" altLang="en-US" sz="11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4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가지가 주로 사용되며 기본값은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normal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입니다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Font - weight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8289193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52580"/>
            <a:ext cx="1080120" cy="15071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78011941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455503"/>
            <a:ext cx="2044610" cy="4012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656819529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76" y="3939902"/>
            <a:ext cx="1118406" cy="985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6791190543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6" y="2067694"/>
            <a:ext cx="2239313" cy="8289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7133191239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7" y="3031437"/>
            <a:ext cx="2239313" cy="397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8083192460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" y="3994287"/>
            <a:ext cx="2213231" cy="4540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160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Line-height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Text-align</a:t>
            </a:r>
          </a:p>
          <a:p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Line-height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행 사이의 간격을 지정하는 속성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Text-align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텍스트의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렬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방향을 설정하는 속성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117392"/>
            <a:chOff x="6228184" y="1749861"/>
            <a:chExt cx="2592288" cy="1183121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7030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Line-height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의 경우 행과 행사이의 간격을 지정하는 속성으로 기본 값은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1.2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입니다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Line-height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280785"/>
            <a:chOff x="6228184" y="1672389"/>
            <a:chExt cx="2592288" cy="1340528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89100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Text-align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은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left, right, center, justify(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양쪽정렬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)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총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4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가지의 값을 사용할 수 있고 뜻에 맞게 정렬을 하는 역할을 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Text-align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3538196238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5" y="1779662"/>
            <a:ext cx="996566" cy="7527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17475197742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8" y="2597643"/>
            <a:ext cx="2201821" cy="12287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21127198871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8" y="3888430"/>
            <a:ext cx="2218833" cy="6995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5334185299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779662"/>
            <a:ext cx="1478759" cy="16209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3898187194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5" y="3458447"/>
            <a:ext cx="1478759" cy="3543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9716188482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2" y="3931824"/>
            <a:ext cx="2232248" cy="6561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Text-decoration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Text-transform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22026"/>
            <a:ext cx="417646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Text-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decoration은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입력된 문자열에 줄을 긋는 효과를 주는 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defTabSz="508000" eaLnBrk="0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Text-</a:t>
            </a:r>
            <a:r>
              <a:rPr lang="en-US" altLang="ko-KR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transform은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텍스트의 대소문자를 변환하는 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7"/>
            <a:ext cx="2448272" cy="1066314"/>
            <a:chOff x="6228184" y="1749861"/>
            <a:chExt cx="2592288" cy="1129039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64898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Decoration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은 입력된 문자열에 줄을 긋는 효과를 주는 속성으로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non, </a:t>
              </a:r>
              <a:r>
                <a:rPr lang="en-US" altLang="ko-KR" sz="1000" b="1" dirty="0" err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overline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line-through, underline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 있습니다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Text-decoration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212682"/>
            <a:chOff x="6228184" y="1672389"/>
            <a:chExt cx="2592288" cy="1269248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81972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대문자를 소문자로 소문자를 대문자로 표현할 때 많이 쓰이는 속성입니다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pPr defTabSz="508000" eaLnBrk="0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Uppercase, lowercase, capitalize 3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가지 속성이 있습니다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Text-transform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748129918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50" y="1836085"/>
            <a:ext cx="1549467" cy="13354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557130099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88" y="3268218"/>
            <a:ext cx="2135603" cy="3120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4476301566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82" y="3697706"/>
            <a:ext cx="1737316" cy="1112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6863295172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1" y="1810602"/>
            <a:ext cx="1716384" cy="13865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7491296477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1" y="3755537"/>
            <a:ext cx="1716384" cy="9515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32762981538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1" y="3277640"/>
            <a:ext cx="1716384" cy="40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타이포그래피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color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411510"/>
            <a:ext cx="417646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Color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는 말 그대로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html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의 색상을 바꿔주는 역할을 합니다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defTabSz="508000" eaLnBrk="0"/>
            <a:r>
              <a:rPr lang="ko-KR" altLang="en-US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 중에서도 글자의 색상을 변경하는 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117392"/>
            <a:chOff x="6228184" y="1749861"/>
            <a:chExt cx="2592288" cy="1183121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7030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Red, blue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이미 정의되어진 색을 사용하거나 </a:t>
              </a:r>
              <a:r>
                <a:rPr lang="en-US" altLang="ko-KR" sz="11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#000, #FFFFFF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16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진수를 사용할 수 있습니다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지정된 색과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16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진수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280785"/>
            <a:chOff x="6228184" y="1672389"/>
            <a:chExt cx="2592288" cy="1340528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89100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RGB(255,255,255)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10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진수로 표현한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색상을 사용하거나 여기서 투명도가 추가된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RGBA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 사용 할 수 있습니다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와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RGBA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3537178446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0" y="1780875"/>
            <a:ext cx="977671" cy="10078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5504179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92" y="3086268"/>
            <a:ext cx="1184423" cy="369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3103180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0" y="2814250"/>
            <a:ext cx="2000261" cy="2271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3846182682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3" y="3604735"/>
            <a:ext cx="1006135" cy="1037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5284183996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70" y="4532981"/>
            <a:ext cx="1184423" cy="4056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5396181328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30501"/>
            <a:ext cx="1800200" cy="9048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 descr="C:/Users/김규정/AppData/Roaming/PolarisOffice/ETemp/14740_24461400/fImage3846182682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19613"/>
            <a:ext cx="1025809" cy="9304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C:/Users/김규정/AppData/Roaming/PolarisOffice/ETemp/14740_24461400/fImage5284183996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22" y="2788770"/>
            <a:ext cx="1440160" cy="4932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 descr="C:/Users/김규정/AppData/Roaming/PolarisOffice/ETemp/14740_24461400/fImage568718449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23" y="4299941"/>
            <a:ext cx="1440160" cy="4954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1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그래픽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background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Background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단어의 뜻 그대로 배경을 지정하는 속성입니다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1117392"/>
            <a:chOff x="6228184" y="1749861"/>
            <a:chExt cx="2592288" cy="1183121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7030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Background-color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는 지정된 배경의 색을 원하는 컬러로 </a:t>
              </a:r>
              <a:r>
                <a:rPr lang="ko-KR" altLang="en-US" sz="1100" b="1" dirty="0" err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바꿀수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있는 속성입니다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Background-color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1093500"/>
            <a:chOff x="6228184" y="1672389"/>
            <a:chExt cx="2592288" cy="1144507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6949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en-US" altLang="ko-KR" sz="1100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Background-image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는 지정된 배경에 원하는 이미지를 넣을 수 있게 해주며 반복여부 지정도 가능합니다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Background-image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31603183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52819"/>
            <a:ext cx="2019223" cy="73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3001319767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75169"/>
            <a:ext cx="2019223" cy="4385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5447320466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2" y="3455503"/>
            <a:ext cx="2019223" cy="10617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551432651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26" y="2018460"/>
            <a:ext cx="2088231" cy="648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6163932777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29" y="2819298"/>
            <a:ext cx="1701813" cy="17568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그래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픽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filter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272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08000" eaLnBrk="0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Filter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속성은 지정된 이미지의 명암이나 밝기는 조절하는 속성입니다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9832" y="1499438"/>
            <a:ext cx="2448272" cy="930106"/>
            <a:chOff x="6228184" y="1749861"/>
            <a:chExt cx="2592288" cy="984818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229911"/>
              <a:ext cx="2592288" cy="50476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지정된 이미지를 흑백으로 바꾸거나 </a:t>
              </a:r>
              <a:r>
                <a:rPr lang="ko-KR" altLang="en-US" sz="1100" b="1" dirty="0" err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블러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처리합니다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49861"/>
              <a:ext cx="2592288" cy="3966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Greyscale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과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blur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7904" y="3268218"/>
            <a:ext cx="2476759" cy="906214"/>
            <a:chOff x="6228184" y="1672389"/>
            <a:chExt cx="2592288" cy="948485"/>
          </a:xfrm>
        </p:grpSpPr>
        <p:sp>
          <p:nvSpPr>
            <p:cNvPr id="11" name="TextBox 10"/>
            <p:cNvSpPr txBox="1"/>
            <p:nvPr/>
          </p:nvSpPr>
          <p:spPr>
            <a:xfrm>
              <a:off x="6228184" y="2121911"/>
              <a:ext cx="2592288" cy="49896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508000" eaLnBrk="0"/>
              <a:r>
                <a:rPr lang="ko-KR" altLang="en-US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명암을 조절하거나 색상을 반전시킵니다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184" y="1672389"/>
              <a:ext cx="2592288" cy="392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Brightness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와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invert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대각선 방향의 모서리가 잘린 사각형 1"/>
          <p:cNvSpPr/>
          <p:nvPr/>
        </p:nvSpPr>
        <p:spPr>
          <a:xfrm>
            <a:off x="467544" y="1635646"/>
            <a:ext cx="2448272" cy="338971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372200" y="1635645"/>
            <a:ext cx="2448272" cy="338971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C:/Users/김규정/AppData/Roaming/PolarisOffice/ETemp/14740_24461400/fImage432634187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8" y="1957894"/>
            <a:ext cx="1605452" cy="7697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C:/Users/김규정/AppData/Roaming/PolarisOffice/ETemp/14740_24461400/fImage968834397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91" y="2417757"/>
            <a:ext cx="852767" cy="8504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C:/Users/김규정/AppData/Roaming/PolarisOffice/ETemp/14740_24461400/fImage4185344752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8" y="3404973"/>
            <a:ext cx="1262317" cy="874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C:/Users/김규정/AppData/Roaming/PolarisOffice/ETemp/14740_24461400/fImage3738234577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26" y="3857876"/>
            <a:ext cx="825095" cy="8440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C:/Users/김규정/AppData/Roaming/PolarisOffice/ETemp/14740_24461400/fImage13403462316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65" y="1949913"/>
            <a:ext cx="1958975" cy="206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C:/Users/김규정/AppData/Roaming/PolarisOffice/ETemp/14740_24461400/fImage127963473035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76" y="2228807"/>
            <a:ext cx="1219835" cy="1149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 descr="C:/Users/김규정/AppData/Roaming/PolarisOffice/ETemp/14740_24461400/fImage11753502190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65" y="3506571"/>
            <a:ext cx="1608455" cy="191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C:/Users/김규정/AppData/Roaming/PolarisOffice/ETemp/14740_24461400/fImage124543511842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805" y="3795886"/>
            <a:ext cx="1196975" cy="1162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상속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inheritance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4176464" cy="6129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ko-KR" altLang="en-US" sz="1000" b="1" dirty="0"/>
              <a:t>상속이란 상위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부모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조상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요소에 적용된 </a:t>
            </a:r>
            <a:r>
              <a:rPr lang="ko-KR" altLang="en-US" sz="1000" b="1" dirty="0" smtClean="0"/>
              <a:t>속성값을 </a:t>
            </a:r>
            <a:r>
              <a:rPr lang="ko-KR" altLang="en-US" sz="1000" b="1" dirty="0"/>
              <a:t>하위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자식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자손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요소가 물려 받는 것을 </a:t>
            </a:r>
            <a:r>
              <a:rPr lang="ko-KR" altLang="en-US" sz="1000" b="1" dirty="0" smtClean="0"/>
              <a:t>의미합니다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상속 기능이 없다면 각 요소의 </a:t>
            </a:r>
            <a:r>
              <a:rPr lang="en-US" altLang="ko-KR" sz="1000" b="1" dirty="0"/>
              <a:t>Rule set</a:t>
            </a:r>
            <a:r>
              <a:rPr lang="ko-KR" altLang="en-US" sz="1000" b="1" dirty="0"/>
              <a:t>에 </a:t>
            </a:r>
            <a:r>
              <a:rPr lang="ko-KR" altLang="en-US" sz="1000" b="1" dirty="0" smtClean="0"/>
              <a:t>속성을 </a:t>
            </a:r>
            <a:r>
              <a:rPr lang="ko-KR" altLang="en-US" sz="1000" b="1" dirty="0"/>
              <a:t>매번 각각 지정해야 </a:t>
            </a:r>
            <a:r>
              <a:rPr lang="ko-KR" altLang="en-US" sz="1000" b="1" dirty="0" smtClean="0"/>
              <a:t>합니다</a:t>
            </a:r>
            <a:r>
              <a:rPr lang="en-US" altLang="ko-KR" sz="1000" b="1" dirty="0" smtClean="0"/>
              <a:t>.</a:t>
            </a:r>
            <a:endParaRPr lang="en-US" altLang="ko-KR" sz="1000" b="1" dirty="0"/>
          </a:p>
        </p:txBody>
      </p:sp>
      <p:sp>
        <p:nvSpPr>
          <p:cNvPr id="2" name="대각선 방향의 모서리가 잘린 사각형 1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tiajs\OneDrive\Desktop\2조 발표 ppt\img\상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86" y="2859782"/>
            <a:ext cx="2263163" cy="1883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ajs\OneDrive\Desktop\2조 발표 ppt\img\상속값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859782"/>
            <a:ext cx="1615827" cy="11799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718019" y="1635646"/>
            <a:ext cx="2664296" cy="99015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Button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처럼 요소에 따라 상속을 받지 못하는 경우도 존재한다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이럴 경우에는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inherit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키워드를 사용하여 명시적으로 상속받게 할 수 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이는 오른쪽 코드와 결과로 확인할 수 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28" name="Picture 4" descr="C:\Users\tiajs\OneDrive\Desktop\2조 발표 ppt\img\상속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2409555"/>
            <a:ext cx="2155391" cy="23340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iajs\OneDrive\Desktop\2조 발표 ppt\img\상속값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2792711"/>
            <a:ext cx="1732877" cy="10755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캐스캐이딩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Cascading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0783" y="385989"/>
            <a:ext cx="3669409" cy="6129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요소는 하나 이상의 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선언에 영향을 받을 수 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있습니다</a:t>
            </a:r>
            <a:r>
              <a:rPr lang="en-US" altLang="ko-KR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fontAlgn="base"/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이때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충돌을 피하기 위해 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적용 우선순위가 필요한데 이를 </a:t>
            </a:r>
            <a:endParaRPr lang="en-US" altLang="ko-KR" sz="10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/>
            <a:r>
              <a:rPr lang="ko-KR" altLang="en-US" sz="10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캐스캐이딩</a:t>
            </a:r>
            <a:r>
              <a:rPr lang="en-US" altLang="ko-KR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(Cascading Order)</a:t>
            </a:r>
            <a:r>
              <a:rPr lang="ko-KR" altLang="en-US" sz="1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이라고 </a:t>
            </a:r>
            <a:r>
              <a:rPr lang="ko-KR" altLang="en-US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합니다</a:t>
            </a:r>
            <a:r>
              <a:rPr lang="en-US" altLang="ko-KR" sz="1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대각선 방향의 모서리가 잘린 사각형 1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683568" y="1872244"/>
            <a:ext cx="2664296" cy="24290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우선순위</a:t>
            </a:r>
            <a:endParaRPr lang="en-US" altLang="ko-KR" sz="9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9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값 뒤에 </a:t>
            </a: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!important 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붙인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</a:t>
            </a: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style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직접 지정한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#id 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지정한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클래스</a:t>
            </a:r>
            <a:r>
              <a:rPr lang="en-US" altLang="ko-KR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: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추상클래스 로 지정한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태그이름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으로</a:t>
            </a: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지정한 속성</a:t>
            </a:r>
          </a:p>
          <a:p>
            <a:pPr marL="342900" indent="-342900" algn="l">
              <a:buFont typeface="+mj-lt"/>
              <a:buAutoNum type="arabicParenR"/>
            </a:pPr>
            <a:r>
              <a:rPr lang="ko-KR" altLang="en-US" sz="9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상위 객체에 의해 상속된 속성</a:t>
            </a:r>
            <a:endParaRPr lang="ko-KR" altLang="en-US" sz="9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4092B4EC-2739-47C7-BDAA-AA34B60BB8B4}"/>
              </a:ext>
            </a:extLst>
          </p:cNvPr>
          <p:cNvSpPr/>
          <p:nvPr/>
        </p:nvSpPr>
        <p:spPr>
          <a:xfrm>
            <a:off x="3563888" y="1707654"/>
            <a:ext cx="3384376" cy="27582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.important-red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altLang="ko-KR" sz="8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red !important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9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#my-box .pink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altLang="ko-KR" sz="8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pink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9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.blue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altLang="ko-KR" sz="8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blue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9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gray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9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altLang="ko-KR" sz="8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"my-box"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"pink"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I am Pink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style 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 "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8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green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I am Green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8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②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n-NO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nn-NO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nn-NO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nn-NO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I am Gray</a:t>
            </a:r>
            <a:r>
              <a:rPr lang="nn-NO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nn-NO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nn-NO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nn-NO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nn-NO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⑥</a:t>
            </a:r>
            <a:endParaRPr lang="nn-NO" altLang="ko-KR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I am Blue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8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"important-red"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I am Red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8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2050" name="Picture 2" descr="C:\Users\tiajs\OneDrive\Desktop\ss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581930"/>
            <a:ext cx="1085850" cy="1009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254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Index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1121911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325256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82961" y="1301952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란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의 개요와 정의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2328804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533644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82961" y="2510340"/>
            <a:ext cx="4752528" cy="546274"/>
            <a:chOff x="2299400" y="1781114"/>
            <a:chExt cx="4576856" cy="546274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선택자와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속성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의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선택자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(Selector)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와 속성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(property)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에 대해 알아봅니다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86800" y="3550528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39"/>
          <p:cNvSpPr/>
          <p:nvPr/>
        </p:nvSpPr>
        <p:spPr>
          <a:xfrm>
            <a:off x="2534506" y="375686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408029" y="3733559"/>
            <a:ext cx="4752528" cy="546274"/>
            <a:chOff x="2299400" y="1781114"/>
            <a:chExt cx="4576856" cy="546274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Layout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을 통한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활용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예제를 바탕으로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코딩을 학습합니다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잘린 사각형 5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Block element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F3ACAA6-5F91-4063-8F87-2E4F13F0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461" y="2715765"/>
            <a:ext cx="5286400" cy="21813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모서리가 둥근 직사각형 3"/>
          <p:cNvSpPr/>
          <p:nvPr/>
        </p:nvSpPr>
        <p:spPr>
          <a:xfrm>
            <a:off x="629816" y="1923678"/>
            <a:ext cx="4572000" cy="612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 element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-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전체를 사용하는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  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=&gt;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u="sng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block</a:t>
            </a:r>
            <a:r>
              <a:rPr lang="en-US" altLang="ko-KR" sz="1000" b="1" u="sng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element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-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화면의 일부를 차지하는 태그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=&gt;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u="sng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inline </a:t>
            </a:r>
            <a:r>
              <a:rPr lang="en-US" altLang="ko-KR" sz="1000" b="1" u="sng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level element</a:t>
            </a:r>
          </a:p>
        </p:txBody>
      </p:sp>
      <p:sp>
        <p:nvSpPr>
          <p:cNvPr id="5" name="타원 4"/>
          <p:cNvSpPr/>
          <p:nvPr/>
        </p:nvSpPr>
        <p:spPr>
          <a:xfrm>
            <a:off x="4427984" y="2859782"/>
            <a:ext cx="1296144" cy="1512168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4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ushe\Desktop\css_presentation\Inline_Blocklevel\inline_blocklev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7614"/>
            <a:ext cx="5400000" cy="31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hushe\Desktop\css_presentation\Inline_Blocklevel\inline_blocklevel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78" y="1080000"/>
            <a:ext cx="5542822" cy="31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&amp;block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&amp;block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6" name="Picture 2" descr="C:\Users\hushe\Desktop\css_presentation\Inline_Blocklevel\inline_blockleve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49528"/>
            <a:ext cx="5400000" cy="366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ushe\Desktop\css_presentation\Inline_Blocklevel\inline_blocklevel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9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99592" y="1828087"/>
            <a:ext cx="2232248" cy="743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&amp;block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Inline_Blocklevel\inline_blocklevel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/>
          <a:stretch/>
        </p:blipFill>
        <p:spPr bwMode="auto">
          <a:xfrm>
            <a:off x="179512" y="1142574"/>
            <a:ext cx="5400000" cy="394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Inline_Blocklevel\inline_blocklevel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9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55576" y="2067694"/>
            <a:ext cx="1695796" cy="720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5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 smtClean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Inline &amp;block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Inline_Blocklevel\inline_blocklevel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1"/>
          <a:stretch/>
        </p:blipFill>
        <p:spPr bwMode="auto">
          <a:xfrm>
            <a:off x="107504" y="1130105"/>
            <a:ext cx="5400000" cy="396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Inline_Blocklevel\inline_blocklevel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7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55576" y="2067694"/>
            <a:ext cx="1695796" cy="7439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방향의 모서리가 잘린 사각형 8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Box-model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17B195A2-2434-43AC-A397-AD0BD16C2B14}"/>
              </a:ext>
            </a:extLst>
          </p:cNvPr>
          <p:cNvSpPr txBox="1">
            <a:spLocks/>
          </p:cNvSpPr>
          <p:nvPr/>
        </p:nvSpPr>
        <p:spPr>
          <a:xfrm>
            <a:off x="1043608" y="1910185"/>
            <a:ext cx="4176464" cy="2624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구성 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content(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내용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), 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padding(</a:t>
            </a:r>
            <a:r>
              <a:rPr lang="ko-KR" altLang="en-US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패딩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; 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선택적 영역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), 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border(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테두리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), margin(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마진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종류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속성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-style/top/right/bottom/left :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값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;</a:t>
            </a: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border-style: solid; (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테두리 스타일 실선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Box-sizing :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박스의 크기를 화면에 표시하는 방식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(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테두리를 포함한 크기를 지정하므로 디자인 예측 용이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사용법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box-sizing: border-box;</a:t>
            </a:r>
          </a:p>
        </p:txBody>
      </p:sp>
      <p:pic>
        <p:nvPicPr>
          <p:cNvPr id="7" name="Picture 2" descr="C:\Users\hushe\Desktop\css_presentation\box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427734"/>
            <a:ext cx="3240000" cy="18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0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2" descr="C:\Users\hushe\Desktop\css_presentation\Box_Model\box_mod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02" y="1491630"/>
            <a:ext cx="5400000" cy="34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hushe\Desktop\css_presentation\Box_Model\box_model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66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520" y="1228611"/>
            <a:ext cx="5400000" cy="3638914"/>
            <a:chOff x="199361" y="2160357"/>
            <a:chExt cx="5400000" cy="3638914"/>
          </a:xfrm>
        </p:grpSpPr>
        <p:pic>
          <p:nvPicPr>
            <p:cNvPr id="5" name="Picture 2" descr="C:\Users\hushe\Desktop\css_presentation\Box_Model\box_model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61" y="2160357"/>
              <a:ext cx="5400000" cy="3638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109511" y="3220945"/>
              <a:ext cx="1695796" cy="4156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3" descr="C:\Users\hushe\Desktop\css_presentation\Box_Model\box_model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6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3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Box_Model\box_model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1"/>
          <a:stretch/>
        </p:blipFill>
        <p:spPr bwMode="auto">
          <a:xfrm>
            <a:off x="163887" y="1130106"/>
            <a:ext cx="5400000" cy="39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Box_Model\box_model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7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Model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203598"/>
            <a:ext cx="5400000" cy="3839860"/>
            <a:chOff x="0" y="2757468"/>
            <a:chExt cx="5400000" cy="3839860"/>
          </a:xfrm>
        </p:grpSpPr>
        <p:pic>
          <p:nvPicPr>
            <p:cNvPr id="5" name="Picture 2" descr="C:\Users\hushe\Desktop\css_presentation\Box_Model\box_model4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6" b="5616"/>
            <a:stretch/>
          </p:blipFill>
          <p:spPr bwMode="auto">
            <a:xfrm>
              <a:off x="0" y="2757468"/>
              <a:ext cx="5400000" cy="3839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831674" y="3515028"/>
              <a:ext cx="1695796" cy="4156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3" descr="C:\Users\hushe\Desktop\css_presentation\Box_Model\box_model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7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역사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5536" y="1635645"/>
            <a:ext cx="8311829" cy="3005396"/>
            <a:chOff x="1170431" y="740677"/>
            <a:chExt cx="8833424" cy="3193994"/>
          </a:xfrm>
        </p:grpSpPr>
        <p:sp>
          <p:nvSpPr>
            <p:cNvPr id="5" name="L-Shape 4"/>
            <p:cNvSpPr/>
            <p:nvPr/>
          </p:nvSpPr>
          <p:spPr>
            <a:xfrm rot="5400000">
              <a:off x="1529646" y="1886727"/>
              <a:ext cx="1380644" cy="2099074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 5"/>
            <p:cNvSpPr/>
            <p:nvPr/>
          </p:nvSpPr>
          <p:spPr>
            <a:xfrm>
              <a:off x="1714544" y="2434166"/>
              <a:ext cx="1711813" cy="1500505"/>
            </a:xfrm>
            <a:custGeom>
              <a:avLst/>
              <a:gdLst>
                <a:gd name="connsiteX0" fmla="*/ 0 w 1711813"/>
                <a:gd name="connsiteY0" fmla="*/ 0 h 1500505"/>
                <a:gd name="connsiteX1" fmla="*/ 1711813 w 1711813"/>
                <a:gd name="connsiteY1" fmla="*/ 0 h 1500505"/>
                <a:gd name="connsiteX2" fmla="*/ 1711813 w 1711813"/>
                <a:gd name="connsiteY2" fmla="*/ 1500505 h 1500505"/>
                <a:gd name="connsiteX3" fmla="*/ 0 w 1711813"/>
                <a:gd name="connsiteY3" fmla="*/ 1500505 h 1500505"/>
                <a:gd name="connsiteX4" fmla="*/ 0 w 1711813"/>
                <a:gd name="connsiteY4" fmla="*/ 0 h 150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13" h="1500505">
                  <a:moveTo>
                    <a:pt x="0" y="0"/>
                  </a:moveTo>
                  <a:lnTo>
                    <a:pt x="1711813" y="0"/>
                  </a:lnTo>
                  <a:lnTo>
                    <a:pt x="1711813" y="1500505"/>
                  </a:lnTo>
                  <a:lnTo>
                    <a:pt x="0" y="15005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0" tIns="190500" rIns="190500" bIns="190500" numCol="1" spcCol="1270" anchor="t" anchorCtr="0">
              <a:noAutofit/>
            </a:bodyPr>
            <a:lstStyle/>
            <a:p>
              <a:pPr lvl="0" algn="l" defTabSz="2222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0" kern="1200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2946521" y="1728046"/>
              <a:ext cx="322983" cy="322983"/>
            </a:xfrm>
            <a:prstGeom prst="triangl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L-Shape 7"/>
            <p:cNvSpPr/>
            <p:nvPr/>
          </p:nvSpPr>
          <p:spPr>
            <a:xfrm rot="5400000">
              <a:off x="3738808" y="1408939"/>
              <a:ext cx="1440232" cy="2110729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3810138" y="1915610"/>
              <a:ext cx="1711813" cy="1500505"/>
            </a:xfrm>
            <a:custGeom>
              <a:avLst/>
              <a:gdLst>
                <a:gd name="connsiteX0" fmla="*/ 0 w 1711813"/>
                <a:gd name="connsiteY0" fmla="*/ 0 h 1500505"/>
                <a:gd name="connsiteX1" fmla="*/ 1711813 w 1711813"/>
                <a:gd name="connsiteY1" fmla="*/ 0 h 1500505"/>
                <a:gd name="connsiteX2" fmla="*/ 1711813 w 1711813"/>
                <a:gd name="connsiteY2" fmla="*/ 1500505 h 1500505"/>
                <a:gd name="connsiteX3" fmla="*/ 0 w 1711813"/>
                <a:gd name="connsiteY3" fmla="*/ 1500505 h 1500505"/>
                <a:gd name="connsiteX4" fmla="*/ 0 w 1711813"/>
                <a:gd name="connsiteY4" fmla="*/ 0 h 150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13" h="1500505">
                  <a:moveTo>
                    <a:pt x="0" y="0"/>
                  </a:moveTo>
                  <a:lnTo>
                    <a:pt x="1711813" y="0"/>
                  </a:lnTo>
                  <a:lnTo>
                    <a:pt x="1711813" y="1500505"/>
                  </a:lnTo>
                  <a:lnTo>
                    <a:pt x="0" y="15005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0" tIns="190500" rIns="190500" bIns="190500" numCol="1" spcCol="1270" anchor="t" anchorCtr="0">
              <a:noAutofit/>
            </a:bodyPr>
            <a:lstStyle/>
            <a:p>
              <a:pPr lvl="0" algn="l" defTabSz="2222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0" kern="120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5191306" y="1209490"/>
              <a:ext cx="322983" cy="322983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L-Shape 10"/>
            <p:cNvSpPr/>
            <p:nvPr/>
          </p:nvSpPr>
          <p:spPr>
            <a:xfrm rot="5400000">
              <a:off x="6012637" y="889795"/>
              <a:ext cx="1393800" cy="2099074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5905732" y="1397053"/>
              <a:ext cx="1711813" cy="1500505"/>
            </a:xfrm>
            <a:custGeom>
              <a:avLst/>
              <a:gdLst>
                <a:gd name="connsiteX0" fmla="*/ 0 w 1711813"/>
                <a:gd name="connsiteY0" fmla="*/ 0 h 1500505"/>
                <a:gd name="connsiteX1" fmla="*/ 1711813 w 1711813"/>
                <a:gd name="connsiteY1" fmla="*/ 0 h 1500505"/>
                <a:gd name="connsiteX2" fmla="*/ 1711813 w 1711813"/>
                <a:gd name="connsiteY2" fmla="*/ 1500505 h 1500505"/>
                <a:gd name="connsiteX3" fmla="*/ 0 w 1711813"/>
                <a:gd name="connsiteY3" fmla="*/ 1500505 h 1500505"/>
                <a:gd name="connsiteX4" fmla="*/ 0 w 1711813"/>
                <a:gd name="connsiteY4" fmla="*/ 0 h 150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13" h="1500505">
                  <a:moveTo>
                    <a:pt x="0" y="0"/>
                  </a:moveTo>
                  <a:lnTo>
                    <a:pt x="1711813" y="0"/>
                  </a:lnTo>
                  <a:lnTo>
                    <a:pt x="1711813" y="1500505"/>
                  </a:lnTo>
                  <a:lnTo>
                    <a:pt x="0" y="15005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0" tIns="190500" rIns="190500" bIns="190500" numCol="1" spcCol="1270" anchor="t" anchorCtr="0">
              <a:noAutofit/>
            </a:bodyPr>
            <a:lstStyle/>
            <a:p>
              <a:pPr lvl="0" algn="l" defTabSz="2222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0" kern="1200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436091" y="741341"/>
              <a:ext cx="322983" cy="322983"/>
            </a:xfrm>
            <a:prstGeom prst="triangle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L-Shape 13"/>
            <p:cNvSpPr/>
            <p:nvPr/>
          </p:nvSpPr>
          <p:spPr>
            <a:xfrm rot="5400000">
              <a:off x="8255949" y="389510"/>
              <a:ext cx="1396740" cy="2099073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9" name="TextBox 18"/>
          <p:cNvSpPr txBox="1"/>
          <p:nvPr/>
        </p:nvSpPr>
        <p:spPr>
          <a:xfrm>
            <a:off x="678571" y="3301686"/>
            <a:ext cx="1675319" cy="1038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</a:t>
            </a:r>
            <a:r>
              <a: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아버지인 </a:t>
            </a:r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Tim Berners-Lee</a:t>
            </a:r>
            <a:r>
              <a: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함께 일하던 </a:t>
            </a:r>
            <a:r>
              <a:rPr lang="en-US" altLang="ko-KR" sz="11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Hakon</a:t>
            </a:r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wium</a:t>
            </a:r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Lie</a:t>
            </a:r>
            <a:r>
              <a: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의하여 처음으로 제안되었다</a:t>
            </a:r>
            <a:r>
              <a: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5536" y="2579900"/>
            <a:ext cx="14601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1994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시작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1800" y="2846832"/>
            <a:ext cx="1711100" cy="1038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최초의 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표준안으로</a:t>
            </a:r>
            <a:endParaRPr lang="en-US" altLang="ko-KR" sz="110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지금은 보편적으로 쓰이는 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border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같은 속성 등이 처</a:t>
            </a:r>
            <a:r>
              <a:rPr lang="ko-KR" altLang="en-US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추가 되었다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22294" y="2362347"/>
            <a:ext cx="1672840" cy="1038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Hover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같은 여러 </a:t>
            </a:r>
            <a:r>
              <a:rPr lang="ko-KR" altLang="en-US" sz="110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선택자와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value inherit 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들이 처음 추가 되었다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11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29531" y="1624636"/>
            <a:ext cx="14601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1998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Level2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0856" y="1911328"/>
            <a:ext cx="1622270" cy="1038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현재 사용되고 있는 버전으로 아직 초안 단계이며 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en-US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최신 표준안은 아니다</a:t>
            </a:r>
            <a:r>
              <a:rPr lang="en-US" altLang="ko-KR" sz="11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endParaRPr lang="ko-KR" altLang="en-US" sz="11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62947" y="1162971"/>
            <a:ext cx="14601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Level2 R2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61962" y="3554870"/>
            <a:ext cx="1137788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미래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96804" y="2114758"/>
            <a:ext cx="14601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1996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Level 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38318" y="3935089"/>
            <a:ext cx="3431890" cy="664012"/>
          </a:xfrm>
          <a:prstGeom prst="round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현재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CSS Level3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 논의중인 상태이다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 버전 부터는 글자의 특수효과나 간단한 애니메이션도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CSS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구현할 수 있게 되었다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Isosceles Triangle 6"/>
          <p:cNvSpPr/>
          <p:nvPr/>
        </p:nvSpPr>
        <p:spPr>
          <a:xfrm rot="10800000">
            <a:off x="6169843" y="3554870"/>
            <a:ext cx="303912" cy="303912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L-Shape 10"/>
          <p:cNvSpPr/>
          <p:nvPr/>
        </p:nvSpPr>
        <p:spPr>
          <a:xfrm rot="16200000">
            <a:off x="6370822" y="2427986"/>
            <a:ext cx="1232982" cy="3697989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History of CSS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2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Box_Sizing\box_siz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614"/>
            <a:ext cx="5400000" cy="36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Box_Sizing\box_sizing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6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6" name="Picture 2" descr="C:\Users\hushe\Desktop\css_presentation\Box_Sizing\box_sizing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3" b="5229"/>
          <a:stretch/>
        </p:blipFill>
        <p:spPr bwMode="auto">
          <a:xfrm>
            <a:off x="107504" y="1238864"/>
            <a:ext cx="5400000" cy="367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hushe\Desktop\css_presentation\Box_Sizing\box_sizing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3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38904" y="2043789"/>
            <a:ext cx="2480968" cy="7286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31988" y="2772420"/>
            <a:ext cx="2487884" cy="735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Box_Sizing\box_sizing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 b="4884"/>
          <a:stretch/>
        </p:blipFill>
        <p:spPr bwMode="auto">
          <a:xfrm>
            <a:off x="180112" y="1122733"/>
            <a:ext cx="5400000" cy="39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Box_Sizing\box_sizing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56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31988" y="1275606"/>
            <a:ext cx="1695796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Box_Sizing\box_sizing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8" b="4719"/>
          <a:stretch/>
        </p:blipFill>
        <p:spPr bwMode="auto">
          <a:xfrm>
            <a:off x="108104" y="1130106"/>
            <a:ext cx="5400000" cy="392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Box_Sizing\box_sizing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76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15617" y="1851670"/>
            <a:ext cx="2232248" cy="4156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hushe\Desktop\css_presentation\box_mod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881239"/>
            <a:ext cx="3032387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3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Box Sizing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0112" y="1130106"/>
            <a:ext cx="5400000" cy="3872497"/>
            <a:chOff x="180112" y="1130106"/>
            <a:chExt cx="5400000" cy="3872497"/>
          </a:xfrm>
        </p:grpSpPr>
        <p:pic>
          <p:nvPicPr>
            <p:cNvPr id="3" name="Picture 2" descr="C:\Users\hushe\Desktop\css_presentation\Box_Sizing\box_sizing5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96" b="4526"/>
            <a:stretch/>
          </p:blipFill>
          <p:spPr bwMode="auto">
            <a:xfrm>
              <a:off x="180112" y="1130106"/>
              <a:ext cx="5400000" cy="3872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115617" y="1851670"/>
              <a:ext cx="2232248" cy="4156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9512" y="1080000"/>
            <a:ext cx="5400000" cy="4705323"/>
            <a:chOff x="179512" y="1080000"/>
            <a:chExt cx="5400000" cy="4705323"/>
          </a:xfrm>
        </p:grpSpPr>
        <p:pic>
          <p:nvPicPr>
            <p:cNvPr id="6" name="Picture 4" descr="C:\Users\hushe\Desktop\css_presentation\Box_Sizing\box_sizing6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2" b="3712"/>
            <a:stretch/>
          </p:blipFill>
          <p:spPr bwMode="auto">
            <a:xfrm>
              <a:off x="179512" y="1080000"/>
              <a:ext cx="5400000" cy="470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971599" y="1275606"/>
              <a:ext cx="2376265" cy="78388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3" descr="C:\Users\hushe\Desktop\css_presentation\Box_Sizing\box_sizing5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92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05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2050" name="Picture 2" descr="C:\Users\hushe\Desktop\css_presentation\lay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57941"/>
            <a:ext cx="5400000" cy="38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228184" y="1333084"/>
            <a:ext cx="2476759" cy="2822842"/>
            <a:chOff x="6148393" y="915566"/>
            <a:chExt cx="2476759" cy="2822842"/>
          </a:xfrm>
        </p:grpSpPr>
        <p:sp>
          <p:nvSpPr>
            <p:cNvPr id="5" name="TextBox 4"/>
            <p:cNvSpPr txBox="1"/>
            <p:nvPr/>
          </p:nvSpPr>
          <p:spPr>
            <a:xfrm>
              <a:off x="6162636" y="915566"/>
              <a:ext cx="2448272" cy="37457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TABLE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48393" y="1527634"/>
              <a:ext cx="2476759" cy="3745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POSITION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62636" y="2139703"/>
              <a:ext cx="2448272" cy="37457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FLOAT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48393" y="2751771"/>
              <a:ext cx="2476759" cy="37457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GRID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636" y="3363838"/>
              <a:ext cx="2448272" cy="37457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FLEX</a:t>
              </a:r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72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ushe\Desktop\css_presentation\table_layout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6"/>
          <a:stretch/>
        </p:blipFill>
        <p:spPr bwMode="auto">
          <a:xfrm>
            <a:off x="179512" y="1130106"/>
            <a:ext cx="4680000" cy="39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T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able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075" name="Picture 3" descr="C:\Users\hushe\Desktop\css_presentation\table_layout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6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3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잘린 사각형 3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</a:t>
            </a:r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1907704" y="1782329"/>
            <a:ext cx="5121696" cy="28803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Position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태그를 위치시키는 방법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구성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1) Static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기본 값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이동 없이 생성된 위치를 고수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2) Relative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원래 있던 위치를 기준으로 좌표 지정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3) Absolute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절대 좌표와 함께 위치 지정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            (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제한 조건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position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값이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relative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 부모를 기준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4) Fixed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스크롤과 상관없이 항상 문서 최 좌측상단을 기준으로 좌표 고정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5) Inherit :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부모 태그의 속성값을 상속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(absolute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fixed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설정 시 가로 크기가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100%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 되는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block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태그의 특징이 사라짐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l"/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사용법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left, right, top, bottom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속성과 함께 사용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position: static/relative/fixed/inherit top: 20px; left: 30px; </a:t>
            </a:r>
          </a:p>
        </p:txBody>
      </p:sp>
    </p:spTree>
    <p:extLst>
      <p:ext uri="{BB962C8B-B14F-4D97-AF65-F5344CB8AC3E}">
        <p14:creationId xmlns:p14="http://schemas.microsoft.com/office/powerpoint/2010/main" val="25154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9" b="4019"/>
          <a:stretch/>
        </p:blipFill>
        <p:spPr bwMode="auto">
          <a:xfrm>
            <a:off x="33842" y="1130106"/>
            <a:ext cx="5400000" cy="39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0" y="1130106"/>
            <a:ext cx="5400000" cy="4038143"/>
            <a:chOff x="0" y="1130106"/>
            <a:chExt cx="5400000" cy="4038143"/>
          </a:xfrm>
        </p:grpSpPr>
        <p:pic>
          <p:nvPicPr>
            <p:cNvPr id="6" name="Picture 2" descr="C:\Users\hushe\Desktop\css_presentation\Position\Position1-2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03" b="4866"/>
            <a:stretch/>
          </p:blipFill>
          <p:spPr bwMode="auto">
            <a:xfrm>
              <a:off x="0" y="1130106"/>
              <a:ext cx="5400000" cy="403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683568" y="2701438"/>
              <a:ext cx="2016432" cy="73440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3" descr="C:\Users\hushe\Desktop\css_presentation\Position\Position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59582"/>
            <a:ext cx="5400000" cy="389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1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ushe\Desktop\css_presentation\Position\Position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4" b="3997"/>
          <a:stretch/>
        </p:blipFill>
        <p:spPr bwMode="auto">
          <a:xfrm>
            <a:off x="96581" y="987574"/>
            <a:ext cx="5400000" cy="41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4" descr="C:\Users\hushe\Desktop\css_presentation\Position\Position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5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2484006"/>
            <a:ext cx="2016224" cy="9518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정의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0562" y="1275606"/>
            <a:ext cx="6207782" cy="166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0562" y="1635646"/>
            <a:ext cx="61357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(Cascading Style Sheets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정의는 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 </a:t>
            </a: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요소에 스타일을 적용하는 규칙 기반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언어로서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구체적으로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어떤 </a:t>
            </a:r>
            <a:r>
              <a:rPr lang="ko-KR" altLang="ko-KR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스타일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요소가 표시 되는지를 정하는 규격이라고 할 수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습</a:t>
            </a: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니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다.</a:t>
            </a:r>
            <a:endParaRPr lang="ko-KR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초기의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웹은 HTML 하나로 문서의 뼈대도 만들고 꾸미기도 함께 하였지만,</a:t>
            </a: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공통적인 디자인을 갖는 문서가 여럿 존재 할 경우 하나의 디자인이 변경되면 모든 파일을 수정해야 하는 등의 번거로움이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있습니다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이런 문제를 해결함과 동시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페이지의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ko-KR" altLang="en-US" sz="14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정보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ko-KR" altLang="en-US" sz="14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디자인</a:t>
            </a:r>
            <a:r>
              <a:rPr lang="ko-KR" altLang="ko-KR" sz="14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ko-KR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표현)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분리해주어, 역할 분담도 되는 효과를 가지고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습니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Cascading Style Sheet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3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6" name="Picture 2" descr="C:\Users\hushe\Desktop\css_presentation\Position\Position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1" b="4776"/>
          <a:stretch/>
        </p:blipFill>
        <p:spPr bwMode="auto">
          <a:xfrm>
            <a:off x="107504" y="1130106"/>
            <a:ext cx="5400000" cy="38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hushe\Desktop\css_presentation\Position\Position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9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91072" y="1929789"/>
            <a:ext cx="2340768" cy="1124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25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Position\Position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6" b="5102"/>
          <a:stretch/>
        </p:blipFill>
        <p:spPr bwMode="auto">
          <a:xfrm>
            <a:off x="107504" y="986518"/>
            <a:ext cx="5400000" cy="41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Position\Position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8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71600" y="2492279"/>
            <a:ext cx="1872208" cy="3675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5" b="3979"/>
          <a:stretch/>
        </p:blipFill>
        <p:spPr bwMode="auto">
          <a:xfrm>
            <a:off x="179512" y="1130106"/>
            <a:ext cx="5400000" cy="396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Position\Position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ushe\Desktop\css_presentation\Position\Position5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9" b="34895"/>
          <a:stretch/>
        </p:blipFill>
        <p:spPr bwMode="auto">
          <a:xfrm>
            <a:off x="3347864" y="2283718"/>
            <a:ext cx="5400000" cy="23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3608" y="2355726"/>
            <a:ext cx="1872208" cy="7553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5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3" descr="C:\Users\hushe\Desktop\css_presentation\Position\Position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b="35100"/>
          <a:stretch/>
        </p:blipFill>
        <p:spPr bwMode="auto">
          <a:xfrm>
            <a:off x="395536" y="1490204"/>
            <a:ext cx="5400000" cy="32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hushe\Desktop\css_presentation\Position\Position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2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87624" y="2355726"/>
            <a:ext cx="1728192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3651870"/>
            <a:ext cx="1728192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6" b="35275"/>
          <a:stretch/>
        </p:blipFill>
        <p:spPr bwMode="auto">
          <a:xfrm>
            <a:off x="251520" y="1275606"/>
            <a:ext cx="5400000" cy="32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Position\Position7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ushe\Desktop\css_presentation\Position\Position7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38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ushe\Desktop\css_presentation\Position\Position7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9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43608" y="2787774"/>
            <a:ext cx="1728192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4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_Exampl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78" y="299109"/>
            <a:ext cx="5400000" cy="45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8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1026" name="Picture 2" descr="C:\Users\hushe\Desktop\css_presentation\Position_layout\Position_layou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2" y="1130106"/>
            <a:ext cx="3600000" cy="383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ushe\Desktop\css_presentation\Position_layout\Position_layout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6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9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2050" name="Picture 2" descr="C:\Users\hushe\Desktop\css_presentation\Position_layout\Position_layou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1630"/>
            <a:ext cx="39243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ushe\Desktop\css_presentation\Position_layout\Position_layout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8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074" name="Picture 2" descr="C:\Users\hushe\Desktop\css_presentation\Position_layout\Position_layou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0" y="2262187"/>
            <a:ext cx="2809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ushe\Desktop\css_presentation\Position_layout\Position_layout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9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4098" name="Picture 2" descr="C:\Users\hushe\Desktop\css_presentation\Position_layout\Position_layou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6" y="2283718"/>
            <a:ext cx="31146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ushe\Desktop\css_presentation\Position_layout\Position_layout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8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40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455876" y="1652141"/>
            <a:ext cx="2150229" cy="16897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52120" y="1650966"/>
            <a:ext cx="2150229" cy="16897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269643" y="1652141"/>
            <a:ext cx="2150229" cy="16897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How to Use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1460562" y="1275606"/>
            <a:ext cx="6207782" cy="166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87624" y="334071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4" name="Group 7"/>
          <p:cNvGrpSpPr/>
          <p:nvPr/>
        </p:nvGrpSpPr>
        <p:grpSpPr>
          <a:xfrm>
            <a:off x="1187625" y="3743506"/>
            <a:ext cx="2091090" cy="1276663"/>
            <a:chOff x="2113658" y="4283314"/>
            <a:chExt cx="2120134" cy="1276663"/>
          </a:xfrm>
        </p:grpSpPr>
        <p:sp>
          <p:nvSpPr>
            <p:cNvPr id="15" name="TextBox 14"/>
            <p:cNvSpPr txBox="1"/>
            <p:nvPr/>
          </p:nvSpPr>
          <p:spPr>
            <a:xfrm>
              <a:off x="2113658" y="4606524"/>
              <a:ext cx="2120134" cy="95345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태그의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&lt;style&gt;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속성을 이용하는 방법입니다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 방법을 사용시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과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CSS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분리하는 장점이 없어지기 </a:t>
              </a:r>
              <a:endPara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때문에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2, 3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번을 주로 활용합니다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8" y="4283314"/>
              <a:ext cx="2120134" cy="27241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인 라인 스타일 시트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55876" y="334724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8" name="Group 11"/>
          <p:cNvGrpSpPr/>
          <p:nvPr/>
        </p:nvGrpSpPr>
        <p:grpSpPr>
          <a:xfrm>
            <a:off x="3455876" y="3750037"/>
            <a:ext cx="2091091" cy="1128119"/>
            <a:chOff x="2113657" y="4283314"/>
            <a:chExt cx="2120135" cy="905957"/>
          </a:xfrm>
        </p:grpSpPr>
        <p:sp>
          <p:nvSpPr>
            <p:cNvPr id="19" name="TextBox 18"/>
            <p:cNvSpPr txBox="1"/>
            <p:nvPr/>
          </p:nvSpPr>
          <p:spPr>
            <a:xfrm>
              <a:off x="2113657" y="4560313"/>
              <a:ext cx="2120134" cy="62895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&lt;</a:t>
              </a:r>
              <a:r>
                <a:rPr lang="x-none" altLang="ko-KR" sz="1000" b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style&gt;</a:t>
              </a:r>
              <a:r>
                <a:rPr lang="ko-KR" altLang="ko-KR" sz="1000" b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 태그를 통해 HTML 문서 내부에 </a:t>
              </a:r>
              <a:r>
                <a:rPr lang="ko-KR" altLang="ko-KR" sz="1000" b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기술</a:t>
              </a:r>
              <a:r>
                <a:rPr lang="ko-KR" altLang="en-US" sz="1000" b="1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하는 방법입니다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&lt;</a:t>
              </a:r>
              <a:r>
                <a:rPr lang="ko-KR" altLang="ko-KR" sz="10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style&gt; 태그는 </a:t>
              </a:r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주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로</a:t>
              </a:r>
              <a:r>
                <a:rPr lang="ko-KR" altLang="ko-KR" sz="10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 &lt;head</a:t>
              </a:r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&gt;</a:t>
              </a:r>
              <a:endPara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태그 </a:t>
              </a:r>
              <a:r>
                <a:rPr lang="ko-KR" altLang="ko-KR" sz="10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내부에 </a:t>
              </a:r>
              <a:r>
                <a:rPr lang="ko-KR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사용합니다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13658" y="4283314"/>
              <a:ext cx="2120134" cy="21876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내부 스타일 시트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97790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2" name="Group 15"/>
          <p:cNvGrpSpPr/>
          <p:nvPr/>
        </p:nvGrpSpPr>
        <p:grpSpPr>
          <a:xfrm>
            <a:off x="5681688" y="3744678"/>
            <a:ext cx="2107192" cy="764709"/>
            <a:chOff x="2097332" y="4283314"/>
            <a:chExt cx="2136460" cy="457686"/>
          </a:xfrm>
        </p:grpSpPr>
        <p:sp>
          <p:nvSpPr>
            <p:cNvPr id="23" name="TextBox 22"/>
            <p:cNvSpPr txBox="1"/>
            <p:nvPr/>
          </p:nvSpPr>
          <p:spPr>
            <a:xfrm>
              <a:off x="2097332" y="4476055"/>
              <a:ext cx="2120134" cy="2649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.CSS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파일로 분리하여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HTML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문서에 연결하는 방법입니다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13658" y="4283314"/>
              <a:ext cx="2120134" cy="16304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외부 스타일 시트</a:t>
              </a:r>
              <a:endPara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1026" name="Picture 2" descr="C:\Users\tiajs\OneDrive\Desktop\2조 발표 ppt\img\사용법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98" y="2283718"/>
            <a:ext cx="1919718" cy="34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ajs\OneDrive\Desktop\2조 발표 ppt\img\사용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675997"/>
            <a:ext cx="1934206" cy="16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iajs\OneDrive\Desktop\2조 발표 ppt\img\사용법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89" y="2269568"/>
            <a:ext cx="2075363" cy="33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1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122" name="Picture 2" descr="C:\Users\hushe\Desktop\css_presentation\Position_layout\Position_layout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8" y="2320088"/>
            <a:ext cx="40386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ushe\Desktop\css_presentation\Position_layout\Position_layout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843558"/>
            <a:ext cx="5400000" cy="425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6146" name="Picture 2" descr="C:\Users\hushe\Desktop\css_presentation\Position_layout\Position_layout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1" y="2354262"/>
            <a:ext cx="3409951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hushe\Desktop\css_presentation\Position_layout\Position_layout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915566"/>
            <a:ext cx="5400000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7170" name="Picture 2" descr="C:\Users\hushe\Desktop\css_presentation\Position_layout\Position_layout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0106"/>
            <a:ext cx="3257550" cy="39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hushe\Desktop\css_presentation\Position_layout\Position_layout7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699542"/>
            <a:ext cx="5400000" cy="43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8194" name="Picture 2" descr="C:\Users\hushe\Desktop\css_presentation\Position_layout\Position_layout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2171700"/>
            <a:ext cx="30670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hushe\Desktop\css_presentation\Position_layout\Position_layout8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987574"/>
            <a:ext cx="5400000" cy="399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8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_Exampl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78" y="299109"/>
            <a:ext cx="5400000" cy="45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_Exampl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109"/>
            <a:ext cx="5400000" cy="48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555776" y="195486"/>
            <a:ext cx="2051928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2643758"/>
            <a:ext cx="216024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Position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Position\Position_Exampl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299109"/>
            <a:ext cx="5400000" cy="46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잘린 사각형 3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Clear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1907704" y="1782329"/>
            <a:ext cx="5121696" cy="28803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Float  - width, height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등을 이용하여 레이아웃을 배치하는 방식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종류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Inherit(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부모 요소에서 상속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Left :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레이아웃 왼쪽에 블록 박스 생성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Right :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레이아웃 오른쪽에 블록 박스 생성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none :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요소를 배치하지 않음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사용법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 &gt; img{ float: left }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Clear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float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속성을 모두 해제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사용법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조건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float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지정한 속성값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clear</a:t>
            </a:r>
            <a:r>
              <a:rPr lang="ko-KR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 left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6550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\float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b="8134"/>
          <a:stretch/>
        </p:blipFill>
        <p:spPr bwMode="auto">
          <a:xfrm>
            <a:off x="179512" y="1283110"/>
            <a:ext cx="5400000" cy="355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\float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1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hushe\Desktop\css_presentation\Float\float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0" b="6992"/>
          <a:stretch/>
        </p:blipFill>
        <p:spPr bwMode="auto">
          <a:xfrm>
            <a:off x="251520" y="990225"/>
            <a:ext cx="5400000" cy="40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7" name="Picture 3" descr="C:\Users\hushe\Desktop\css_presentation\Float\float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6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3608" y="1923678"/>
            <a:ext cx="136815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5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주의사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0562" y="1275606"/>
            <a:ext cx="6207782" cy="166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0562" y="1635646"/>
            <a:ext cx="61357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달리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문법에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엄격하며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구두점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하나만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빼먹는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실수를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파일의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로딩에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실패한다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따라서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편집할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때는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코드의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무결성을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검증해줄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에디터를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것을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권장한다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단일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객체에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여러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개의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문법이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몰려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경우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CSS(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내리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서식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이름이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뜻하는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바와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같이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가장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나중에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서술된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문법을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따른다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(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!important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키워드를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사용하면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제어가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가능하다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불러오는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방식에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따라서도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우선순위가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달라지는데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개별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태그의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style"…"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en-US" altLang="ko-KR" sz="1400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&gt;&gt;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style&gt;</a:t>
            </a:r>
            <a:r>
              <a:rPr lang="ko-KR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</a:t>
            </a:r>
            <a:r>
              <a:rPr lang="en-US" altLang="ko-KR" sz="1400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</a:t>
            </a:r>
            <a:r>
              <a:rPr lang="x-none" altLang="ko-KR" sz="14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link&gt;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순으로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기본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지정되어있다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CAUTION</a:t>
            </a:r>
          </a:p>
        </p:txBody>
      </p:sp>
    </p:spTree>
    <p:extLst>
      <p:ext uri="{BB962C8B-B14F-4D97-AF65-F5344CB8AC3E}">
        <p14:creationId xmlns:p14="http://schemas.microsoft.com/office/powerpoint/2010/main" val="41008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\float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" b="48876"/>
          <a:stretch/>
        </p:blipFill>
        <p:spPr bwMode="auto">
          <a:xfrm>
            <a:off x="179512" y="1707654"/>
            <a:ext cx="5400000" cy="27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\float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436378"/>
            <a:ext cx="5400000" cy="443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0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\float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48" b="3501"/>
          <a:stretch/>
        </p:blipFill>
        <p:spPr bwMode="auto">
          <a:xfrm>
            <a:off x="107504" y="1419622"/>
            <a:ext cx="5400000" cy="314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\float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441173"/>
            <a:ext cx="5400000" cy="45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3568" y="3075806"/>
            <a:ext cx="194421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\float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6" b="3217"/>
          <a:stretch/>
        </p:blipFill>
        <p:spPr bwMode="auto">
          <a:xfrm>
            <a:off x="107504" y="1635645"/>
            <a:ext cx="5400000" cy="314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\float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267494"/>
            <a:ext cx="5400000" cy="4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3568" y="1779662"/>
            <a:ext cx="223224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2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_holy_grail\float_hol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0" y="2312957"/>
            <a:ext cx="5400000" cy="21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_holy_grail\float_holy1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" b="13261"/>
          <a:stretch/>
        </p:blipFill>
        <p:spPr bwMode="auto">
          <a:xfrm>
            <a:off x="3600000" y="396000"/>
            <a:ext cx="5400000" cy="455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_holy_grail\float_holy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5"/>
          <a:stretch/>
        </p:blipFill>
        <p:spPr bwMode="auto">
          <a:xfrm>
            <a:off x="35496" y="1094938"/>
            <a:ext cx="4680520" cy="392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_holy_grail\float_holy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6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55576" y="1347614"/>
            <a:ext cx="140415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2555" y="2605543"/>
            <a:ext cx="140415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7613" y="3867894"/>
            <a:ext cx="140415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_holy_grail\float_hol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487175"/>
            <a:ext cx="5191795" cy="12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oat_holy_grail\float_holy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684637"/>
            <a:ext cx="5400000" cy="39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3432966"/>
            <a:ext cx="1404156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Float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oat_holy_grail\float_holy_gr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9"/>
          <a:stretch/>
        </p:blipFill>
        <p:spPr bwMode="auto">
          <a:xfrm>
            <a:off x="1979712" y="51470"/>
            <a:ext cx="5400000" cy="509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7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잘린 사각형 3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1907704" y="1782329"/>
            <a:ext cx="5121696" cy="28803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Grid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바둑판 형식의 레이아웃을 통해 주요페이지 영역을 설계하거나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작은 인터페이스 배치 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장점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트랙크기의 가변성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아이템 배치 용이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 트랙 생성 가능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정렬 제어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단점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브라우저호환성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 조건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요소에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display: grid;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부여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grid-template-columns/rows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행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열 크기 설정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명시적 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그리드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grid-auto-columns/rows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행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열 자동 크기 설정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잠재적 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그리드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grid track : 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그리드에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그려진 두 라인 사이의 공간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Fr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단위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그리드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컨테이너에 남아 있는 사용 가능한 공간의 일정 비율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grid-template-columns: 500px 1fr 2fr</a:t>
            </a:r>
            <a:r>
              <a:rPr lang="en-US" altLang="ko-KR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;)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0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3" b="4958"/>
          <a:stretch/>
        </p:blipFill>
        <p:spPr bwMode="auto">
          <a:xfrm>
            <a:off x="221031" y="1334659"/>
            <a:ext cx="5400000" cy="361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Grid\grid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1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4" b="5157"/>
          <a:stretch/>
        </p:blipFill>
        <p:spPr bwMode="auto">
          <a:xfrm>
            <a:off x="251520" y="1203598"/>
            <a:ext cx="5400000" cy="38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Grid\grid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6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선택자와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속성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0562" y="1275606"/>
            <a:ext cx="6207782" cy="166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Selector and property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131840" y="2211710"/>
            <a:ext cx="3744416" cy="432048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{ color: red;   font-size: 20px; }</a:t>
            </a:r>
            <a:endParaRPr lang="ko-KR" altLang="en-US" dirty="0"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267744" y="2211710"/>
            <a:ext cx="576064" cy="432048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H1</a:t>
            </a:r>
            <a:endParaRPr lang="ko-KR" altLang="en-US" dirty="0"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4276421" y="2709374"/>
            <a:ext cx="288032" cy="432048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563888" y="2709374"/>
            <a:ext cx="288032" cy="432048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6029754" y="2703313"/>
            <a:ext cx="288032" cy="432048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5273478" y="2709374"/>
            <a:ext cx="288032" cy="432048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59732" y="1707654"/>
            <a:ext cx="792088" cy="307645"/>
          </a:xfrm>
          <a:prstGeom prst="wedgeRoundRectCallout">
            <a:avLst>
              <a:gd name="adj1" fmla="val -3986"/>
              <a:gd name="adj2" fmla="val 91964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</a:t>
            </a:r>
            <a:endParaRPr lang="ko-KR" altLang="en-US" sz="11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740154" y="1707653"/>
            <a:ext cx="766519" cy="307645"/>
          </a:xfrm>
          <a:prstGeom prst="wedgeRoundRectCallout">
            <a:avLst>
              <a:gd name="adj1" fmla="val -18678"/>
              <a:gd name="adj2" fmla="val 88644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</a:t>
            </a:r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296116" y="3244888"/>
            <a:ext cx="771828" cy="2880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endParaRPr lang="ko-KR" altLang="en-US" sz="1100" b="1" dirty="0">
              <a:solidFill>
                <a:schemeClr val="tx1"/>
              </a:solidFill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31580" y="3244888"/>
            <a:ext cx="771828" cy="2880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속</a:t>
            </a:r>
            <a:r>
              <a:rPr lang="ko-KR" altLang="en-US" sz="1100" b="1" dirty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성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23414" y="3244888"/>
            <a:ext cx="664610" cy="2880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r>
              <a:rPr lang="ko-KR" altLang="en-US" sz="1100" b="1" dirty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값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76746" y="3244888"/>
            <a:ext cx="639469" cy="2880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r>
              <a:rPr lang="ko-KR" altLang="en-US" sz="1100" b="1" dirty="0">
                <a:solidFill>
                  <a:schemeClr val="tx1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값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51720" y="3723878"/>
            <a:ext cx="5256584" cy="108012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스타일을 지정할 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 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</a:t>
            </a:r>
            <a:r>
              <a:rPr lang="en-US" altLang="ko-KR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elements)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가리킵니다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선언 블록은 세미콜론으로 구분 된 하나 이상의 선언을 포함합니다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선언에는 콜론으로 구분 된 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</a:t>
            </a:r>
            <a:r>
              <a:rPr lang="en-US" altLang="ko-KR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(property)</a:t>
            </a:r>
            <a:r>
              <a:rPr lang="ko-KR" altLang="en-US" sz="11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이름과 값이 포함됩니다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CSS </a:t>
            </a:r>
            <a:r>
              <a:rPr lang="ko-KR" altLang="en-US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선언은 항상 세미콜론으로 끝나며 선언 블록은 중괄호로 묶습니다</a:t>
            </a:r>
            <a:r>
              <a:rPr lang="en-US" altLang="ko-KR" sz="11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406428" y="1707654"/>
            <a:ext cx="766519" cy="307645"/>
          </a:xfrm>
          <a:prstGeom prst="wedgeRoundRectCallout">
            <a:avLst>
              <a:gd name="adj1" fmla="val -18678"/>
              <a:gd name="adj2" fmla="val 88644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</a:t>
            </a:r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언</a:t>
            </a:r>
          </a:p>
        </p:txBody>
      </p:sp>
    </p:spTree>
    <p:extLst>
      <p:ext uri="{BB962C8B-B14F-4D97-AF65-F5344CB8AC3E}">
        <p14:creationId xmlns:p14="http://schemas.microsoft.com/office/powerpoint/2010/main" val="11460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b="4085"/>
          <a:stretch/>
        </p:blipFill>
        <p:spPr bwMode="auto">
          <a:xfrm>
            <a:off x="323528" y="1059582"/>
            <a:ext cx="5400000" cy="401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Grid\grid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27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8" b="11698"/>
          <a:stretch/>
        </p:blipFill>
        <p:spPr bwMode="auto">
          <a:xfrm>
            <a:off x="19073" y="1419622"/>
            <a:ext cx="5400000" cy="29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Grid\grid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52294"/>
            <a:ext cx="5040000" cy="49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Grid\grid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7" t="-1" b="22374"/>
          <a:stretch/>
        </p:blipFill>
        <p:spPr bwMode="auto">
          <a:xfrm>
            <a:off x="-36512" y="1131591"/>
            <a:ext cx="3672408" cy="40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Grid\grid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8256"/>
            <a:ext cx="5400000" cy="453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Grid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Grid\grid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0"/>
          <a:stretch/>
        </p:blipFill>
        <p:spPr bwMode="auto">
          <a:xfrm>
            <a:off x="2087724" y="299109"/>
            <a:ext cx="5400000" cy="45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2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잘린 사각형 3"/>
          <p:cNvSpPr/>
          <p:nvPr/>
        </p:nvSpPr>
        <p:spPr>
          <a:xfrm>
            <a:off x="467544" y="1419622"/>
            <a:ext cx="8280920" cy="3605734"/>
          </a:xfrm>
          <a:prstGeom prst="snip2Diag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99109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</a:t>
            </a:r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웃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6E70FC15-C15D-4160-B2FF-4487E74337D9}"/>
              </a:ext>
            </a:extLst>
          </p:cNvPr>
          <p:cNvSpPr txBox="1">
            <a:spLocks/>
          </p:cNvSpPr>
          <p:nvPr/>
        </p:nvSpPr>
        <p:spPr>
          <a:xfrm>
            <a:off x="1907704" y="1782329"/>
            <a:ext cx="5121696" cy="28803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Flex 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요소들의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크기나 위치를 잡아주는 도구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 조건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container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태그에 </a:t>
            </a:r>
            <a:r>
              <a:rPr lang="en-US" altLang="ko-KR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display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flex;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 부여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l"/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종류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Flex-direction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정렬방향 변경 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(row/ column)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Flex-basis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고정 사이즈 정의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Grow &amp; shrink : 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창 크기 변경에 따른 레이아웃의 변경 비율을 정의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Holy Grail layout(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성배레이아웃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: flex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수직</a:t>
            </a:r>
            <a:r>
              <a:rPr lang="en-US" altLang="ko-KR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수평방향정렬을 활용한 </a:t>
            </a:r>
            <a:r>
              <a:rPr lang="ko-KR" altLang="en-US" sz="100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레이아웃</a:t>
            </a:r>
            <a:endParaRPr lang="en-US" altLang="ko-KR" sz="10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0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\flex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0" b="8503"/>
          <a:stretch/>
        </p:blipFill>
        <p:spPr bwMode="auto">
          <a:xfrm>
            <a:off x="107504" y="831451"/>
            <a:ext cx="5400000" cy="43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\flex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\flex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6" b="8451"/>
          <a:stretch/>
        </p:blipFill>
        <p:spPr bwMode="auto">
          <a:xfrm>
            <a:off x="0" y="836970"/>
            <a:ext cx="5400000" cy="43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\flex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14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r="38265" b="40173"/>
          <a:stretch/>
        </p:blipFill>
        <p:spPr bwMode="auto">
          <a:xfrm>
            <a:off x="251520" y="1635646"/>
            <a:ext cx="3333675" cy="27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88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1" b="40489"/>
          <a:stretch/>
        </p:blipFill>
        <p:spPr bwMode="auto">
          <a:xfrm>
            <a:off x="208201" y="1707654"/>
            <a:ext cx="5400000" cy="277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5" b="40151"/>
          <a:stretch/>
        </p:blipFill>
        <p:spPr bwMode="auto">
          <a:xfrm>
            <a:off x="179512" y="1779662"/>
            <a:ext cx="5400000" cy="27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9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선택자의 종류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Kind of selector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4"/>
          <p:cNvSpPr/>
          <p:nvPr/>
        </p:nvSpPr>
        <p:spPr>
          <a:xfrm rot="16200000">
            <a:off x="945393" y="1165073"/>
            <a:ext cx="490529" cy="4905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/>
          <p:nvPr/>
        </p:nvSpPr>
        <p:spPr>
          <a:xfrm>
            <a:off x="602022" y="3758042"/>
            <a:ext cx="1177269" cy="490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14"/>
          <p:cNvGrpSpPr/>
          <p:nvPr/>
        </p:nvGrpSpPr>
        <p:grpSpPr>
          <a:xfrm>
            <a:off x="514211" y="1693859"/>
            <a:ext cx="1352891" cy="1555814"/>
            <a:chOff x="4320398" y="1231910"/>
            <a:chExt cx="2874451" cy="318529"/>
          </a:xfrm>
        </p:grpSpPr>
        <p:sp>
          <p:nvSpPr>
            <p:cNvPr id="9" name="TextBox 8"/>
            <p:cNvSpPr txBox="1"/>
            <p:nvPr/>
          </p:nvSpPr>
          <p:spPr>
            <a:xfrm>
              <a:off x="4320398" y="1493728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0398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전체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1" name="Rectangle 18"/>
          <p:cNvSpPr/>
          <p:nvPr/>
        </p:nvSpPr>
        <p:spPr>
          <a:xfrm>
            <a:off x="1055670" y="1303087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4"/>
          <p:cNvSpPr/>
          <p:nvPr/>
        </p:nvSpPr>
        <p:spPr>
          <a:xfrm rot="16200000">
            <a:off x="3760461" y="1161555"/>
            <a:ext cx="490529" cy="490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/>
        </p:nvSpPr>
        <p:spPr>
          <a:xfrm>
            <a:off x="3417089" y="3754523"/>
            <a:ext cx="1177269" cy="490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Group 14"/>
          <p:cNvGrpSpPr/>
          <p:nvPr/>
        </p:nvGrpSpPr>
        <p:grpSpPr>
          <a:xfrm>
            <a:off x="3292958" y="1690341"/>
            <a:ext cx="1389212" cy="1555819"/>
            <a:chOff x="4243228" y="1231910"/>
            <a:chExt cx="2951621" cy="318530"/>
          </a:xfrm>
        </p:grpSpPr>
        <p:sp>
          <p:nvSpPr>
            <p:cNvPr id="17" name="TextBox 16"/>
            <p:cNvSpPr txBox="1"/>
            <p:nvPr/>
          </p:nvSpPr>
          <p:spPr>
            <a:xfrm>
              <a:off x="4320398" y="1493729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43228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태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그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0738" y="1299569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4"/>
          <p:cNvSpPr/>
          <p:nvPr/>
        </p:nvSpPr>
        <p:spPr>
          <a:xfrm rot="16200000">
            <a:off x="6483126" y="1161555"/>
            <a:ext cx="490529" cy="4905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8"/>
          <p:cNvSpPr/>
          <p:nvPr/>
        </p:nvSpPr>
        <p:spPr>
          <a:xfrm>
            <a:off x="6139755" y="3763637"/>
            <a:ext cx="1177269" cy="49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14"/>
          <p:cNvGrpSpPr/>
          <p:nvPr/>
        </p:nvGrpSpPr>
        <p:grpSpPr>
          <a:xfrm>
            <a:off x="6025957" y="1690341"/>
            <a:ext cx="1378878" cy="1555814"/>
            <a:chOff x="4265184" y="1231910"/>
            <a:chExt cx="2929665" cy="318529"/>
          </a:xfrm>
        </p:grpSpPr>
        <p:sp>
          <p:nvSpPr>
            <p:cNvPr id="24" name="TextBox 23"/>
            <p:cNvSpPr txBox="1"/>
            <p:nvPr/>
          </p:nvSpPr>
          <p:spPr>
            <a:xfrm>
              <a:off x="4320398" y="1493728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65184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복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합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6" name="Rectangle 18"/>
          <p:cNvSpPr/>
          <p:nvPr/>
        </p:nvSpPr>
        <p:spPr>
          <a:xfrm>
            <a:off x="6593403" y="1299569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7" name="Picture 3" descr="C:\Users\tiajs\OneDrive\Desktop\2조 발표 ppt\img\전체선택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85" y="2056402"/>
            <a:ext cx="1296144" cy="16050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1028" name="Picture 4" descr="C:\Users\tiajs\OneDrive\Desktop\2조 발표 ppt\img\태그선택자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66" y="2056402"/>
            <a:ext cx="1293474" cy="16050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1029" name="Picture 5" descr="C:\Users\tiajs\OneDrive\Desktop\2조 발표 ppt\img\복합선택자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43" y="2065791"/>
            <a:ext cx="1307401" cy="15841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13" name="모서리가 둥근 사각형 설명선 12"/>
          <p:cNvSpPr/>
          <p:nvPr/>
        </p:nvSpPr>
        <p:spPr>
          <a:xfrm>
            <a:off x="4860032" y="2052884"/>
            <a:ext cx="1080120" cy="1584176"/>
          </a:xfrm>
          <a:prstGeom prst="wedgeRoundRectCallout">
            <a:avLst>
              <a:gd name="adj1" fmla="val -65029"/>
              <a:gd name="adj2" fmla="val -2238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태그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이름을 기반으로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선택합니다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다음과 같이 페이지의 모든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&lt;p&gt;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선택할 수 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있습니다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7596336" y="2052884"/>
            <a:ext cx="1224136" cy="1584176"/>
          </a:xfrm>
          <a:prstGeom prst="wedgeRoundRectCallout">
            <a:avLst>
              <a:gd name="adj1" fmla="val -63861"/>
              <a:gd name="adj2" fmla="val -22809"/>
              <a:gd name="adj3" fmla="val 16667"/>
            </a:avLst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여러 태그가 같은 스타일을 사용한다면 쉼표를 사용해서 그룹화 한다면 코드를 최소화 할 수 있습니다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2114809" y="2052884"/>
            <a:ext cx="1080120" cy="1584176"/>
          </a:xfrm>
          <a:prstGeom prst="wedgeRoundRectCallout">
            <a:avLst>
              <a:gd name="adj1" fmla="val -65029"/>
              <a:gd name="adj2" fmla="val -22384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전체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페이지의 모든 태그를 선택 하는데 사용되며 명령어로는</a:t>
            </a:r>
            <a:endParaRPr lang="en-US" altLang="ko-KR" sz="1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* {}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사용합니다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30" name="Picture 6" descr="C:\Users\tiajs\OneDrive\Desktop\2조 발표 ppt\img\태그선택자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89" y="4011909"/>
            <a:ext cx="1885269" cy="817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1" name="Picture 7" descr="C:\Users\tiajs\OneDrive\Desktop\2조 발표 ppt\img\복합선택자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24" y="4011910"/>
            <a:ext cx="1509399" cy="817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3" name="Picture 9" descr="C:\Users\tiajs\OneDrive\Desktop\2조 발표 ppt\img\전체선택자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55" y="4011911"/>
            <a:ext cx="1684414" cy="817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925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 b="39156"/>
          <a:stretch/>
        </p:blipFill>
        <p:spPr bwMode="auto">
          <a:xfrm>
            <a:off x="163010" y="1347614"/>
            <a:ext cx="5400000" cy="346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" b="39511"/>
          <a:stretch/>
        </p:blipFill>
        <p:spPr bwMode="auto">
          <a:xfrm>
            <a:off x="251520" y="1448591"/>
            <a:ext cx="5400000" cy="333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7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9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3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2808"/>
          <a:stretch/>
        </p:blipFill>
        <p:spPr bwMode="auto">
          <a:xfrm>
            <a:off x="107504" y="1130105"/>
            <a:ext cx="5400000" cy="38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8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3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\flex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" b="31704"/>
          <a:stretch/>
        </p:blipFill>
        <p:spPr bwMode="auto">
          <a:xfrm>
            <a:off x="179512" y="1275606"/>
            <a:ext cx="5400000" cy="373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\flex9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0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\flex1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" b="22304"/>
          <a:stretch/>
        </p:blipFill>
        <p:spPr bwMode="auto">
          <a:xfrm>
            <a:off x="0" y="843558"/>
            <a:ext cx="5400000" cy="4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\flex10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ushe\Desktop\css_presentation\Flex\flex10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19754"/>
            <a:ext cx="3240000" cy="34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7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\flex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944"/>
          <a:stretch/>
        </p:blipFill>
        <p:spPr bwMode="auto">
          <a:xfrm>
            <a:off x="-21704" y="1070198"/>
            <a:ext cx="5400000" cy="407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\flex10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hushe\Desktop\css_presentation\Flex\flex1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24" y="1900475"/>
            <a:ext cx="2952000" cy="311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51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_HolyGrail\flex_holygrail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" b="5493"/>
          <a:stretch/>
        </p:blipFill>
        <p:spPr bwMode="auto">
          <a:xfrm>
            <a:off x="107504" y="872367"/>
            <a:ext cx="4320000" cy="427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_HolyGrail\flex_holygrail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41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1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_HolyGrail\flex_holygrail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b="11010"/>
          <a:stretch/>
        </p:blipFill>
        <p:spPr bwMode="auto">
          <a:xfrm>
            <a:off x="-9185" y="766168"/>
            <a:ext cx="4680000" cy="4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_HolyGrail\flex_holygrail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1080000"/>
            <a:ext cx="5400000" cy="319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ushe\Desktop\css_presentation\Flex_HolyGrail\flex_holygrail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6" t="8638" b="27700"/>
          <a:stretch/>
        </p:blipFill>
        <p:spPr bwMode="auto">
          <a:xfrm>
            <a:off x="32036" y="915566"/>
            <a:ext cx="3891892" cy="420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5" name="Picture 3" descr="C:\Users\hushe\Desktop\css_presentation\Flex_HolyGrail\flex_holygrail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00" y="1080000"/>
            <a:ext cx="5400000" cy="29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8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2" descr="C:\Users\hushe\Desktop\css_presentation\Flex_HolyGrail\flex_holygrail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3" b="13402"/>
          <a:stretch/>
        </p:blipFill>
        <p:spPr bwMode="auto">
          <a:xfrm>
            <a:off x="0" y="1130106"/>
            <a:ext cx="3779912" cy="40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ushe\Desktop\css_presentation\Flex_HolyGrail\flex_holygrail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360000"/>
            <a:ext cx="5400000" cy="4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ushe\Desktop\css_presentation\Flex_HolyGrail\flex_holygrail4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62" y="78388"/>
            <a:ext cx="3600000" cy="60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8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선택자의 종류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Kind of selector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Rectangle 4"/>
          <p:cNvSpPr/>
          <p:nvPr/>
        </p:nvSpPr>
        <p:spPr>
          <a:xfrm rot="16200000">
            <a:off x="1690176" y="1161555"/>
            <a:ext cx="490529" cy="490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/>
        </p:nvSpPr>
        <p:spPr>
          <a:xfrm>
            <a:off x="1346804" y="3754523"/>
            <a:ext cx="1177269" cy="490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Group 14"/>
          <p:cNvGrpSpPr/>
          <p:nvPr/>
        </p:nvGrpSpPr>
        <p:grpSpPr>
          <a:xfrm>
            <a:off x="1222673" y="1690341"/>
            <a:ext cx="1389212" cy="1555819"/>
            <a:chOff x="4243228" y="1231910"/>
            <a:chExt cx="2951621" cy="318530"/>
          </a:xfrm>
        </p:grpSpPr>
        <p:sp>
          <p:nvSpPr>
            <p:cNvPr id="17" name="TextBox 16"/>
            <p:cNvSpPr txBox="1"/>
            <p:nvPr/>
          </p:nvSpPr>
          <p:spPr>
            <a:xfrm>
              <a:off x="4320398" y="1493729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43228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ID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800453" y="1299569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4"/>
          <p:cNvSpPr/>
          <p:nvPr/>
        </p:nvSpPr>
        <p:spPr>
          <a:xfrm rot="16200000">
            <a:off x="5799639" y="1161555"/>
            <a:ext cx="490529" cy="4905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8"/>
          <p:cNvSpPr/>
          <p:nvPr/>
        </p:nvSpPr>
        <p:spPr>
          <a:xfrm>
            <a:off x="5456268" y="3763637"/>
            <a:ext cx="1177269" cy="49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14"/>
          <p:cNvGrpSpPr/>
          <p:nvPr/>
        </p:nvGrpSpPr>
        <p:grpSpPr>
          <a:xfrm>
            <a:off x="5342470" y="1690341"/>
            <a:ext cx="1378878" cy="1555814"/>
            <a:chOff x="4265184" y="1231910"/>
            <a:chExt cx="2929665" cy="318529"/>
          </a:xfrm>
        </p:grpSpPr>
        <p:sp>
          <p:nvSpPr>
            <p:cNvPr id="24" name="TextBox 23"/>
            <p:cNvSpPr txBox="1"/>
            <p:nvPr/>
          </p:nvSpPr>
          <p:spPr>
            <a:xfrm>
              <a:off x="4320398" y="1493728"/>
              <a:ext cx="2874451" cy="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ㅇㅁㅇㅁㅇㅁ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65184" y="1231910"/>
              <a:ext cx="2874451" cy="567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클래스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선택자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6" name="Rectangle 18"/>
          <p:cNvSpPr/>
          <p:nvPr/>
        </p:nvSpPr>
        <p:spPr>
          <a:xfrm>
            <a:off x="5909916" y="1299569"/>
            <a:ext cx="269973" cy="2144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059832" y="2065791"/>
            <a:ext cx="1440160" cy="1584176"/>
          </a:xfrm>
          <a:prstGeom prst="wedgeRoundRectCallout">
            <a:avLst>
              <a:gd name="adj1" fmla="val -65029"/>
              <a:gd name="adj2" fmla="val -2238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하나의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고유한 태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대한 스타일을 지정하는 데 사용됩니다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 </a:t>
            </a:r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Html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요소의 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속성을 사용하며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명령어로는 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"#＂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사용합니다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7164288" y="2052884"/>
            <a:ext cx="1584176" cy="1750692"/>
          </a:xfrm>
          <a:prstGeom prst="wedgeRoundRectCallout">
            <a:avLst>
              <a:gd name="adj1" fmla="val -61315"/>
              <a:gd name="adj2" fmla="val -23522"/>
              <a:gd name="adj3" fmla="val 16667"/>
            </a:avLst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클래스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선택자는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태그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그룹에 대한 스타일을 지정하는 데 사용됩니다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 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</a:t>
            </a:r>
            <a:r>
              <a:rPr lang="ko-KR" altLang="en-US" sz="1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선택자와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달리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이것은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같은 클래스를 가진 많은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태그들에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대해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일관적인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스타일을 설정할 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 있게 해줍니다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명령어로는 </a:t>
            </a:r>
            <a:r>
              <a:rPr lang="ko-KR" altLang="en-US" sz="1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 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”.”</a:t>
            </a:r>
            <a:r>
              <a:rPr lang="ko-KR" altLang="en-US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사용합니다</a:t>
            </a:r>
            <a:r>
              <a:rPr lang="en-US" altLang="ko-KR" sz="1000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2050" name="Picture 2" descr="C:\Users\tiajs\OneDrive\Desktop\2조 발표 ppt\img\id선택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01" y="2065791"/>
            <a:ext cx="1706797" cy="1516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pic>
        <p:nvPicPr>
          <p:cNvPr id="2051" name="Picture 3" descr="C:\Users\tiajs\OneDrive\Desktop\2조 발표 ppt\img\클래스선택자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905" y="2065791"/>
            <a:ext cx="1759995" cy="15841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pic>
        <p:nvPicPr>
          <p:cNvPr id="2054" name="Picture 6" descr="C:\Users\tiajs\OneDrive\Desktop\2조 발표 ppt\img\id선택자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83918"/>
            <a:ext cx="2057400" cy="809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123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99109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레이아웃</a:t>
            </a:r>
            <a:r>
              <a:rPr lang="en-US" altLang="ko-KR" sz="2400" b="1" dirty="0" smtClean="0">
                <a:solidFill>
                  <a:srgbClr val="F8B2A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</a:p>
          <a:p>
            <a:r>
              <a:rPr lang="en-US" altLang="ko-KR" sz="2400" b="1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flex</a:t>
            </a:r>
            <a:endParaRPr lang="ko-KR" altLang="en-US" sz="2400" b="1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pic>
        <p:nvPicPr>
          <p:cNvPr id="3" name="Picture 3" descr="C:\Users\hushe\Desktop\css_presentation\Flex_HolyGrail\flex_holygr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96" y="123478"/>
            <a:ext cx="5040000" cy="489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0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THX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</TotalTime>
  <Words>1807</Words>
  <Application>Microsoft Office PowerPoint</Application>
  <PresentationFormat>화면 슬라이드 쇼(16:9)</PresentationFormat>
  <Paragraphs>454</Paragraphs>
  <Slides>91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91</vt:i4>
      </vt:variant>
    </vt:vector>
  </HeadingPairs>
  <TitlesOfParts>
    <vt:vector size="94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김영동</cp:lastModifiedBy>
  <cp:revision>139</cp:revision>
  <dcterms:created xsi:type="dcterms:W3CDTF">2016-12-05T23:26:54Z</dcterms:created>
  <dcterms:modified xsi:type="dcterms:W3CDTF">2018-12-05T05:53:46Z</dcterms:modified>
</cp:coreProperties>
</file>